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9.jpeg" ContentType="image/jpeg"/>
  <Override PartName="/ppt/media/image3.png" ContentType="image/png"/>
  <Override PartName="/ppt/media/image6.jpeg" ContentType="image/jpeg"/>
  <Override PartName="/ppt/media/image4.png" ContentType="image/png"/>
  <Override PartName="/ppt/media/image5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tytułu</a:t>
            </a:r>
            <a:endParaRPr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  <a:endParaRPr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  <a:endParaRPr lang="pl-PL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  <a:endParaRPr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  <a:endParaRPr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  <a:endParaRPr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  <a:endParaRPr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  <a:endParaRPr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Obraz 3" descr=""/>
          <p:cNvPicPr/>
          <p:nvPr/>
        </p:nvPicPr>
        <p:blipFill>
          <a:blip r:embed="rId1"/>
          <a:stretch/>
        </p:blipFill>
        <p:spPr>
          <a:xfrm>
            <a:off x="0" y="20880"/>
            <a:ext cx="12191040" cy="6856920"/>
          </a:xfrm>
          <a:prstGeom prst="rect">
            <a:avLst/>
          </a:prstGeom>
          <a:ln>
            <a:noFill/>
          </a:ln>
        </p:spPr>
      </p:pic>
      <p:sp>
        <p:nvSpPr>
          <p:cNvPr id="73" name="CustomShape 1"/>
          <p:cNvSpPr/>
          <p:nvPr/>
        </p:nvSpPr>
        <p:spPr>
          <a:xfrm>
            <a:off x="682200" y="2472840"/>
            <a:ext cx="10598760" cy="1879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r>
              <a:rPr lang="pl-PL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Projekt „Mobilny i aktywny kapitał ludzki 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w powiatach malborskim i sztumskim”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2"/>
          <p:cNvSpPr/>
          <p:nvPr/>
        </p:nvSpPr>
        <p:spPr>
          <a:xfrm>
            <a:off x="1523880" y="4353120"/>
            <a:ext cx="9142920" cy="93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pl-PL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Merytoryka projektu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3"/>
          <p:cNvSpPr/>
          <p:nvPr/>
        </p:nvSpPr>
        <p:spPr>
          <a:xfrm>
            <a:off x="0" y="5385960"/>
            <a:ext cx="12191040" cy="1163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6" name="Obraz 7" descr=""/>
          <p:cNvPicPr/>
          <p:nvPr/>
        </p:nvPicPr>
        <p:blipFill>
          <a:blip r:embed="rId2"/>
          <a:stretch/>
        </p:blipFill>
        <p:spPr>
          <a:xfrm>
            <a:off x="136080" y="5799240"/>
            <a:ext cx="1091160" cy="462600"/>
          </a:xfrm>
          <a:prstGeom prst="rect">
            <a:avLst/>
          </a:prstGeom>
          <a:ln>
            <a:noFill/>
          </a:ln>
        </p:spPr>
      </p:pic>
      <p:pic>
        <p:nvPicPr>
          <p:cNvPr id="77" name="Obraz 8" descr=""/>
          <p:cNvPicPr/>
          <p:nvPr/>
        </p:nvPicPr>
        <p:blipFill>
          <a:blip r:embed="rId3"/>
          <a:stretch/>
        </p:blipFill>
        <p:spPr>
          <a:xfrm>
            <a:off x="10199160" y="5902200"/>
            <a:ext cx="1789560" cy="361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2408400" y="279720"/>
            <a:ext cx="9203760" cy="13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GRUPA DOCELOWA </a:t>
            </a:r>
            <a:r>
              <a:rPr lang="pl-PL" sz="3200" spc="-1" strike="noStrike">
                <a:solidFill>
                  <a:srgbClr val="70ad47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W PROJEKCIE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463680" y="1378080"/>
            <a:ext cx="11358000" cy="501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Łącznie wsparciem objętych zostanie: </a:t>
            </a:r>
            <a:r>
              <a:rPr b="1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512 osób, w tym 210 osób z niepełnosprawnościami. 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Grupy docelowe: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Osoby bezrobotne, zarejestrowane w Powiatowym Urzędzie Pracy, zakwalifikowane do III profilu pomocy;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Osoby zagrożone ubóstwem i wykluczeniem społecznym, korzystające ze wsparcia pomocy społecznej, w tym osoby bezrobotne, niezarejestrowane w PUP, osoby zarejestrowane obowiązuje wymóg zakwalifikowania do III profilu;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Osoby z niepełnosprawnościami w wieku aktywności zawodowej;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Uczestnicy Klubu Integracji Społecznej.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 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604440" y="635400"/>
            <a:ext cx="1103040" cy="613440"/>
          </a:xfrm>
          <a:prstGeom prst="homePlate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" name="CustomShape 4"/>
          <p:cNvSpPr/>
          <p:nvPr/>
        </p:nvSpPr>
        <p:spPr>
          <a:xfrm>
            <a:off x="1749960" y="635400"/>
            <a:ext cx="566640" cy="613440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2" name="Obraz 6" descr=""/>
          <p:cNvPicPr/>
          <p:nvPr/>
        </p:nvPicPr>
        <p:blipFill>
          <a:blip r:embed="rId1"/>
          <a:stretch/>
        </p:blipFill>
        <p:spPr>
          <a:xfrm>
            <a:off x="0" y="6129720"/>
            <a:ext cx="12191040" cy="727200"/>
          </a:xfrm>
          <a:prstGeom prst="rect">
            <a:avLst/>
          </a:prstGeom>
          <a:ln>
            <a:noFill/>
          </a:ln>
        </p:spPr>
      </p:pic>
      <p:sp>
        <p:nvSpPr>
          <p:cNvPr id="83" name="CustomShape 5"/>
          <p:cNvSpPr/>
          <p:nvPr/>
        </p:nvSpPr>
        <p:spPr>
          <a:xfrm flipH="1">
            <a:off x="11109960" y="635400"/>
            <a:ext cx="563040" cy="613440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2408400" y="279720"/>
            <a:ext cx="9203760" cy="13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GRUPA DOCELOWA </a:t>
            </a:r>
            <a:r>
              <a:rPr lang="pl-PL" sz="3200" spc="-1" strike="noStrike">
                <a:solidFill>
                  <a:srgbClr val="70ad47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PCPR MALBORK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63680" y="1378080"/>
            <a:ext cx="11358000" cy="501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62 osoby, w tym 62 osoby z niepełnosprawnościami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       </a:t>
            </a:r>
            <a:r>
              <a:rPr b="1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2016</a:t>
            </a:r>
            <a:r>
              <a:rPr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: 16 osób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       </a:t>
            </a:r>
            <a:r>
              <a:rPr b="1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2017</a:t>
            </a:r>
            <a:r>
              <a:rPr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: 24 osób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       </a:t>
            </a:r>
            <a:r>
              <a:rPr b="1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2018</a:t>
            </a:r>
            <a:r>
              <a:rPr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: 22 osób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Staże: 21 osób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Usługi zdrowotne: 20 osób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Uzyskanie wykształcenia: 8 osób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604440" y="635400"/>
            <a:ext cx="1103040" cy="613440"/>
          </a:xfrm>
          <a:prstGeom prst="homePlate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4"/>
          <p:cNvSpPr/>
          <p:nvPr/>
        </p:nvSpPr>
        <p:spPr>
          <a:xfrm>
            <a:off x="1749960" y="635400"/>
            <a:ext cx="566640" cy="613440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8" name="Obraz 6" descr=""/>
          <p:cNvPicPr/>
          <p:nvPr/>
        </p:nvPicPr>
        <p:blipFill>
          <a:blip r:embed="rId1"/>
          <a:stretch/>
        </p:blipFill>
        <p:spPr>
          <a:xfrm>
            <a:off x="0" y="6129720"/>
            <a:ext cx="12191040" cy="727200"/>
          </a:xfrm>
          <a:prstGeom prst="rect">
            <a:avLst/>
          </a:prstGeom>
          <a:ln>
            <a:noFill/>
          </a:ln>
        </p:spPr>
      </p:pic>
      <p:sp>
        <p:nvSpPr>
          <p:cNvPr id="89" name="CustomShape 5"/>
          <p:cNvSpPr/>
          <p:nvPr/>
        </p:nvSpPr>
        <p:spPr>
          <a:xfrm flipH="1">
            <a:off x="11109960" y="635400"/>
            <a:ext cx="563040" cy="613440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408400" y="429120"/>
            <a:ext cx="9203760" cy="61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CEL, </a:t>
            </a:r>
            <a:r>
              <a:rPr lang="pl-PL" sz="2800" spc="-1" strike="noStrike">
                <a:solidFill>
                  <a:srgbClr val="70ad47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WSKAŹNIKI, REZULTATY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463680" y="1044000"/>
            <a:ext cx="11358000" cy="517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Cel: </a:t>
            </a: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Zwiększenie zatrudnienia osób dotkniętych i zagrożonych ubóstwem i wykluczeniem społecznym.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WSKAŹNIKI: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Liczba osób zagrożonych ubóstwem lub wykluczeniem społecznym objętych wsparciem: 512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Liczba osób z niepełnosprawnościami objętych wsparciem: 210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Liczba osób pracujących po projekcie: 100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Liczba osób, które uzyskają kwalifikacje : 64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Liczba osób poszukujących pracy: 120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EFEKTY</a:t>
            </a: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 (3 m-ce od zakończenia udziału w projekcie):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154 osoby znajdą zatrudnienie;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180 osób aktywnie poszukujących pracy;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64 osoby podniosą swoje kwalifikacje.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604440" y="429120"/>
            <a:ext cx="1103040" cy="613440"/>
          </a:xfrm>
          <a:prstGeom prst="homePlate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4"/>
          <p:cNvSpPr/>
          <p:nvPr/>
        </p:nvSpPr>
        <p:spPr>
          <a:xfrm>
            <a:off x="1749960" y="429120"/>
            <a:ext cx="566640" cy="613440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4" name="Obraz 6" descr=""/>
          <p:cNvPicPr/>
          <p:nvPr/>
        </p:nvPicPr>
        <p:blipFill>
          <a:blip r:embed="rId1"/>
          <a:stretch/>
        </p:blipFill>
        <p:spPr>
          <a:xfrm>
            <a:off x="0" y="6494040"/>
            <a:ext cx="12191040" cy="362880"/>
          </a:xfrm>
          <a:prstGeom prst="rect">
            <a:avLst/>
          </a:prstGeom>
          <a:ln>
            <a:noFill/>
          </a:ln>
        </p:spPr>
      </p:pic>
      <p:sp>
        <p:nvSpPr>
          <p:cNvPr id="95" name="CustomShape 5"/>
          <p:cNvSpPr/>
          <p:nvPr/>
        </p:nvSpPr>
        <p:spPr>
          <a:xfrm flipH="1">
            <a:off x="11109960" y="429120"/>
            <a:ext cx="563040" cy="613440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408400" y="279720"/>
            <a:ext cx="9203760" cy="76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DZIAŁANIA </a:t>
            </a:r>
            <a:r>
              <a:rPr lang="pl-PL" sz="2800" spc="-1" strike="noStrike">
                <a:solidFill>
                  <a:srgbClr val="70ad47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W PROJEKCIE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463680" y="942480"/>
            <a:ext cx="11358000" cy="574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indent="-2275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  </a:t>
            </a:r>
            <a:r>
              <a:rPr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Rekrutacja.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Opracowanie dokumentów.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Selekcja wśród klientów.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Spotkania informacyjne.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Zgłoszenia, selekcja, stworzenie listy podstawowej i listy rezerwowej.</a:t>
            </a:r>
            <a:r>
              <a:rPr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	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  </a:t>
            </a:r>
            <a:r>
              <a:rPr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Opracowanie Ścieżki reintegracji dla poszczególnych grup 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Zespół do tworzenia ścieżek: doradca zawodowy, pracownik socjalny, psycholog.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W razie potrzeby medyczna ocena zdolności do pracy.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Pracownik socjalny scala diagnozę i spisuje kontrakt z klientem.</a:t>
            </a:r>
            <a:r>
              <a:rPr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	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  </a:t>
            </a:r>
            <a:r>
              <a:rPr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Realizacja Ścieżki reintegracji.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  </a:t>
            </a:r>
            <a:r>
              <a:rPr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Monitoring realizacji wskaźnika efektywności - do 3 m-cy od zakończenia udziału.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604440" y="327960"/>
            <a:ext cx="1103040" cy="613440"/>
          </a:xfrm>
          <a:prstGeom prst="homePlate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749960" y="327960"/>
            <a:ext cx="566640" cy="613440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0" name="Obraz 6" descr=""/>
          <p:cNvPicPr/>
          <p:nvPr/>
        </p:nvPicPr>
        <p:blipFill>
          <a:blip r:embed="rId1"/>
          <a:stretch/>
        </p:blipFill>
        <p:spPr>
          <a:xfrm>
            <a:off x="0" y="6494040"/>
            <a:ext cx="12191040" cy="362880"/>
          </a:xfrm>
          <a:prstGeom prst="rect">
            <a:avLst/>
          </a:prstGeom>
          <a:ln>
            <a:noFill/>
          </a:ln>
        </p:spPr>
      </p:pic>
      <p:sp>
        <p:nvSpPr>
          <p:cNvPr id="101" name="CustomShape 5"/>
          <p:cNvSpPr/>
          <p:nvPr/>
        </p:nvSpPr>
        <p:spPr>
          <a:xfrm flipH="1">
            <a:off x="11109960" y="327960"/>
            <a:ext cx="563040" cy="613440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2060640" y="327960"/>
            <a:ext cx="9551520" cy="64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ŚCIEŻKI REINTEGRACJI</a:t>
            </a:r>
            <a:r>
              <a:rPr lang="pl-PL" sz="2400" spc="-1" strike="noStrike">
                <a:solidFill>
                  <a:srgbClr val="70ad47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 OSOBY Z NIEPEŁNOSPRAWNOŚCIAMI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463680" y="977040"/>
            <a:ext cx="11358000" cy="542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57200" indent="-45612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Praca socjalna.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Bez możliwości przyznawania zasiłków celowych.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12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Warsztaty „Trening umiejętności społecznych” 30 h/ grupa, 5 dni, 8-12 os. w grupie.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Zapewniony catering i materiały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12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 startAt="2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Wsparcie psychologiczne/ coaching (4 h/ os.).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12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 startAt="2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Warsztaty ABC poszukiwania pracy 18 h/ gr, 3 dni po 6 h, 8-12 os/ gr.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Zapewniony catering i materiały.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12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 startAt="4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Poradnictwo prawne 1 h/os.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12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 startAt="4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Szkolenia zawodowe – Centrum Edukacji Zawodowej.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Przysługują stypendia szkoleniowe (śr. 1300 zł/ os.).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12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 startAt="6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Staże – 6 miesięcy.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Przysługują stypendia stażowe (śr. 1875 zł/os.).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12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 startAt="7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Zajęcia edukacyjne 5 h/ grupa po 1,5 h w tyg. dla uczestników i ich rodzin 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12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 startAt="7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Usługi o charakterze zdrowotnym (zabiegi rehabilitacyjne, turnusy).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12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 startAt="7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Uzupełnienie wykształcenia.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Zapewniony zwrot kosztów dojazdów i opieki nad dziećmi.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324000" y="332280"/>
            <a:ext cx="1103040" cy="613440"/>
          </a:xfrm>
          <a:prstGeom prst="homePlate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CustomShape 4"/>
          <p:cNvSpPr/>
          <p:nvPr/>
        </p:nvSpPr>
        <p:spPr>
          <a:xfrm>
            <a:off x="1388520" y="332280"/>
            <a:ext cx="566640" cy="613440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6" name="Obraz 6" descr=""/>
          <p:cNvPicPr/>
          <p:nvPr/>
        </p:nvPicPr>
        <p:blipFill>
          <a:blip r:embed="rId1"/>
          <a:stretch/>
        </p:blipFill>
        <p:spPr>
          <a:xfrm>
            <a:off x="0" y="6494040"/>
            <a:ext cx="12191040" cy="362880"/>
          </a:xfrm>
          <a:prstGeom prst="rect">
            <a:avLst/>
          </a:prstGeom>
          <a:ln>
            <a:noFill/>
          </a:ln>
        </p:spPr>
      </p:pic>
      <p:sp>
        <p:nvSpPr>
          <p:cNvPr id="107" name="CustomShape 5"/>
          <p:cNvSpPr/>
          <p:nvPr/>
        </p:nvSpPr>
        <p:spPr>
          <a:xfrm flipH="1">
            <a:off x="11391840" y="362160"/>
            <a:ext cx="563040" cy="613440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3082680" y="941040"/>
            <a:ext cx="6025680" cy="13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CustomShape 2"/>
          <p:cNvSpPr/>
          <p:nvPr/>
        </p:nvSpPr>
        <p:spPr>
          <a:xfrm>
            <a:off x="5472000" y="3456000"/>
            <a:ext cx="10514520" cy="254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buClr>
                <a:srgbClr val="ffffff"/>
              </a:buClr>
              <a:buFont typeface="Arial"/>
              <a:buChar char="•"/>
            </a:pPr>
            <a:r>
              <a:rPr lang="pl-PL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leo"/>
                <a:ea typeface="DejaVu Sans"/>
              </a:rPr>
              <a:t> </a:t>
            </a:r>
            <a:endParaRPr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Application>LibreOffice/5.0.4.2$Windows_x86 LibreOffice_project/2b9802c1994aa0b7dc6079e128979269cf95bc78</Application>
  <Paragraphs>231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2016-05-20T08:50:46Z</dcterms:created>
  <dc:creator>Filip</dc:creator>
  <dc:language>pl-PL</dc:language>
  <dcterms:modified xsi:type="dcterms:W3CDTF">2017-11-23T10:28:06Z</dcterms:modified>
  <cp:revision>39</cp:revision>
  <dc:title>PRZYKŁADOWY TYTUŁ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Niestandardowy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25</vt:i4>
  </property>
</Properties>
</file>